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1"/>
    <p:restoredTop sz="94645"/>
  </p:normalViewPr>
  <p:slideViewPr>
    <p:cSldViewPr>
      <p:cViewPr varScale="1">
        <p:scale>
          <a:sx n="56" d="100"/>
          <a:sy n="56" d="100"/>
        </p:scale>
        <p:origin x="31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60F9-91FA-054E-BB4B-B9442325096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0911-DEEF-1D4E-88C3-8F98CC63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40911-DEEF-1D4E-88C3-8F98CC63C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EEE7F-EEFE-4848-B4A9-7824A8414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46" y="183642"/>
            <a:ext cx="7383708" cy="969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ohe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8">
            <a:extLst>
              <a:ext uri="{FF2B5EF4-FFF2-40B4-BE49-F238E27FC236}">
                <a16:creationId xmlns:a16="http://schemas.microsoft.com/office/drawing/2014/main" id="{E2B49511-E3B5-DB44-ADE2-8725B4951C6A}"/>
              </a:ext>
            </a:extLst>
          </p:cNvPr>
          <p:cNvSpPr txBox="1"/>
          <p:nvPr/>
        </p:nvSpPr>
        <p:spPr>
          <a:xfrm>
            <a:off x="328093" y="5985855"/>
            <a:ext cx="2125781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30"/>
              </a:spcBef>
            </a:pP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</a:t>
            </a:r>
            <a:r>
              <a:rPr sz="1100" b="1" spc="-1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You’re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own.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 is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community of experienced  professionals.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will make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connections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 members at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school, as  well as with more than</a:t>
            </a:r>
            <a:r>
              <a:rPr sz="105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120,000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r>
              <a:rPr sz="10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26364" marR="26670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of over</a:t>
            </a:r>
            <a:r>
              <a:rPr sz="105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3-million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nationwide.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1811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online  and </a:t>
            </a:r>
            <a:r>
              <a:rPr sz="1050" spc="-25" dirty="0">
                <a:latin typeface="Arial" panose="020B0604020202020204" pitchFamily="34" charset="0"/>
                <a:cs typeface="Arial" panose="020B0604020202020204" pitchFamily="34" charset="0"/>
              </a:rPr>
              <a:t>offline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tools,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resources  on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classroom management,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lesson planning, job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training,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host of other</a:t>
            </a:r>
            <a:r>
              <a:rPr sz="105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topics.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9">
            <a:extLst>
              <a:ext uri="{FF2B5EF4-FFF2-40B4-BE49-F238E27FC236}">
                <a16:creationId xmlns:a16="http://schemas.microsoft.com/office/drawing/2014/main" id="{52251C28-4C91-47AA-33C0-A9ECD41BD549}"/>
              </a:ext>
            </a:extLst>
          </p:cNvPr>
          <p:cNvSpPr txBox="1"/>
          <p:nvPr/>
        </p:nvSpPr>
        <p:spPr>
          <a:xfrm>
            <a:off x="2841107" y="5985854"/>
            <a:ext cx="2181860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30" marR="116839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From your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board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state legislature,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elected</a:t>
            </a:r>
          </a:p>
          <a:p>
            <a:pPr marL="151130" marR="5080">
              <a:lnSpc>
                <a:spcPct val="100000"/>
              </a:lnSpc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officials,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people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appoint</a:t>
            </a:r>
            <a:r>
              <a:rPr lang="en-US" sz="105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  set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that directly 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affect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work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r>
              <a:rPr sz="10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voice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more than  120,000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can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influence those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who shape  critical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decisions on</a:t>
            </a:r>
            <a:r>
              <a:rPr sz="105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 such as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testing, evaluation,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licensure, and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funding.</a:t>
            </a:r>
          </a:p>
          <a:p>
            <a:pPr marL="151130" marR="254000" indent="-114300">
              <a:lnSpc>
                <a:spcPct val="100000"/>
              </a:lnSpc>
              <a:spcBef>
                <a:spcPts val="540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educators’ voices</a:t>
            </a:r>
            <a:r>
              <a:rPr sz="10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heard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listened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when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are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7A0F2F4A-03C4-5A9A-8422-D4536A7608F9}"/>
              </a:ext>
            </a:extLst>
          </p:cNvPr>
          <p:cNvSpPr txBox="1"/>
          <p:nvPr/>
        </p:nvSpPr>
        <p:spPr>
          <a:xfrm>
            <a:off x="5410200" y="5985854"/>
            <a:ext cx="2294890" cy="28435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-3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5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forces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educators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make a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in social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equity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7493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 at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 bargaining table,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liability  insurance,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more,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provides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sz="10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advocacy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range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as  an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educator.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28321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salary,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conditions, contract  compliance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enforcement,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retirement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benefits.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id="{6BF816D8-4027-83D5-D169-F65D50AD45DE}"/>
              </a:ext>
            </a:extLst>
          </p:cNvPr>
          <p:cNvSpPr txBox="1"/>
          <p:nvPr/>
        </p:nvSpPr>
        <p:spPr>
          <a:xfrm>
            <a:off x="1524000" y="9327510"/>
            <a:ext cx="3200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algn="ctr">
              <a:lnSpc>
                <a:spcPct val="100000"/>
              </a:lnSpc>
              <a:spcBef>
                <a:spcPts val="1215"/>
              </a:spcBef>
            </a:pP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membership@ohea.org</a:t>
            </a: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1-844-632-4636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8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DD609AD8DA446A6F19DA75698D406" ma:contentTypeVersion="15" ma:contentTypeDescription="Create a new document." ma:contentTypeScope="" ma:versionID="c22b1d9bc6cd8b7d49e99589c25aa1ab">
  <xsd:schema xmlns:xsd="http://www.w3.org/2001/XMLSchema" xmlns:xs="http://www.w3.org/2001/XMLSchema" xmlns:p="http://schemas.microsoft.com/office/2006/metadata/properties" xmlns:ns2="6161c67b-6508-48db-991a-201cde149df4" xmlns:ns3="fc38a221-c627-4ef5-9148-5f70493f9f0b" targetNamespace="http://schemas.microsoft.com/office/2006/metadata/properties" ma:root="true" ma:fieldsID="c53cd91689c5d2657320baf4cb4e0ffa" ns2:_="" ns3:_="">
    <xsd:import namespace="6161c67b-6508-48db-991a-201cde149df4"/>
    <xsd:import namespace="fc38a221-c627-4ef5-9148-5f70493f9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1c67b-6508-48db-991a-201cde149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90f0e3-6256-4bab-9c18-d14e6c316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8a221-c627-4ef5-9148-5f70493f9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eadd3c1-8142-4782-a0ae-7c233a6a863a}" ma:internalName="TaxCatchAll" ma:showField="CatchAllData" ma:web="fc38a221-c627-4ef5-9148-5f70493f9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38a221-c627-4ef5-9148-5f70493f9f0b">
      <UserInfo>
        <DisplayName/>
        <AccountId xsi:nil="true"/>
        <AccountType/>
      </UserInfo>
    </SharedWithUsers>
    <TaxCatchAll xmlns="fc38a221-c627-4ef5-9148-5f70493f9f0b" xsi:nil="true"/>
    <lcf76f155ced4ddcb4097134ff3c332f xmlns="6161c67b-6508-48db-991a-201cde149d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0B73AF-5153-4F30-BAA0-E10777417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94C7B-DF24-44B5-9B4C-7880E51BC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1c67b-6508-48db-991a-201cde149df4"/>
    <ds:schemaRef ds:uri="fc38a221-c627-4ef5-9148-5f70493f9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02BDE4-DD42-40C0-B047-0ECD3EC8502A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3d91fff0-cfe8-4662-a43e-734d3fcb3722"/>
    <ds:schemaRef ds:uri="292dcb82-c998-40c8-ba8d-01502731b5b8"/>
    <ds:schemaRef ds:uri="http://purl.org/dc/dcmitype/"/>
    <ds:schemaRef ds:uri="fc38a221-c627-4ef5-9148-5f70493f9f0b"/>
    <ds:schemaRef ds:uri="6161c67b-6508-48db-991a-201cde149d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254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ADVOCATE.  YOUR PARTNER.  YOUR OEA.</dc:title>
  <dc:creator>White, Qiana [OH]</dc:creator>
  <cp:lastModifiedBy>White, Qiana [OH]</cp:lastModifiedBy>
  <cp:revision>14</cp:revision>
  <dcterms:created xsi:type="dcterms:W3CDTF">2019-06-12T22:49:01Z</dcterms:created>
  <dcterms:modified xsi:type="dcterms:W3CDTF">2025-03-20T12:57:05Z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2019-06-12T00:00:00Z</vt:filetime>
  </property>
  <property fmtid="{D5CDD505-2E9C-101B-9397-08002B2CF9AE}" pid="5" name="ContentTypeId">
    <vt:lpwstr>0x0101000BEDD609AD8DA446A6F19DA75698D406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