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/>
    <p:restoredTop sz="94647"/>
  </p:normalViewPr>
  <p:slideViewPr>
    <p:cSldViewPr>
      <p:cViewPr>
        <p:scale>
          <a:sx n="97" d="100"/>
          <a:sy n="97" d="100"/>
        </p:scale>
        <p:origin x="4416" y="6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160F9-91FA-054E-BB4B-B94423250962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40911-DEEF-1D4E-88C3-8F98CC63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40911-DEEF-1D4E-88C3-8F98CC63CE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6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EEE7F-EEFE-4848-B4A9-7824A8414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346" y="183642"/>
            <a:ext cx="7383708" cy="969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00" y="585216"/>
            <a:ext cx="7315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00" y="585216"/>
            <a:ext cx="7315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mbership@ohe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8">
            <a:extLst>
              <a:ext uri="{FF2B5EF4-FFF2-40B4-BE49-F238E27FC236}">
                <a16:creationId xmlns:a16="http://schemas.microsoft.com/office/drawing/2014/main" id="{E2B49511-E3B5-DB44-ADE2-8725B4951C6A}"/>
              </a:ext>
            </a:extLst>
          </p:cNvPr>
          <p:cNvSpPr txBox="1"/>
          <p:nvPr/>
        </p:nvSpPr>
        <p:spPr>
          <a:xfrm>
            <a:off x="328093" y="5985855"/>
            <a:ext cx="2125781" cy="28533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830"/>
              </a:spcBef>
            </a:pPr>
            <a:r>
              <a:rPr sz="1100" b="1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and</a:t>
            </a:r>
            <a:r>
              <a:rPr sz="1100" b="1" spc="-15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5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5080" indent="-113664">
              <a:lnSpc>
                <a:spcPct val="100000"/>
              </a:lnSpc>
              <a:spcBef>
                <a:spcPts val="695"/>
              </a:spcBef>
              <a:buChar char="•"/>
              <a:tabLst>
                <a:tab pos="127000" algn="l"/>
              </a:tabLst>
            </a:pPr>
            <a:r>
              <a:rPr sz="1050" spc="-20" dirty="0">
                <a:latin typeface="Arial" panose="020B0604020202020204" pitchFamily="34" charset="0"/>
                <a:cs typeface="Arial" panose="020B0604020202020204" pitchFamily="34" charset="0"/>
              </a:rPr>
              <a:t>You’re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never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your own.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OEA  is a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community of experienced  professionals. </a:t>
            </a:r>
            <a:r>
              <a:rPr sz="1050" spc="-3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will make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connections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fellow  members at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school, as  well as with more than</a:t>
            </a:r>
            <a:r>
              <a:rPr sz="1050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120,000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members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Ohio</a:t>
            </a:r>
            <a:r>
              <a:rPr sz="105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126364" marR="266700">
              <a:lnSpc>
                <a:spcPct val="100000"/>
              </a:lnSpc>
            </a:pP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of over</a:t>
            </a:r>
            <a:r>
              <a:rPr sz="105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3-million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members nationwide.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118110" indent="-113664">
              <a:lnSpc>
                <a:spcPct val="100000"/>
              </a:lnSpc>
              <a:spcBef>
                <a:spcPts val="540"/>
              </a:spcBef>
              <a:buChar char="•"/>
              <a:tabLst>
                <a:tab pos="127000" algn="l"/>
              </a:tabLst>
            </a:pP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variety of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online  and </a:t>
            </a:r>
            <a:r>
              <a:rPr sz="1050" spc="-25" dirty="0">
                <a:latin typeface="Arial" panose="020B0604020202020204" pitchFamily="34" charset="0"/>
                <a:cs typeface="Arial" panose="020B0604020202020204" pitchFamily="34" charset="0"/>
              </a:rPr>
              <a:t>offline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tools,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have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valuable</a:t>
            </a:r>
            <a:r>
              <a:rPr sz="105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resources  on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classroom management,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lesson planning, job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training,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host of other</a:t>
            </a:r>
            <a:r>
              <a:rPr sz="105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topics.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9">
            <a:extLst>
              <a:ext uri="{FF2B5EF4-FFF2-40B4-BE49-F238E27FC236}">
                <a16:creationId xmlns:a16="http://schemas.microsoft.com/office/drawing/2014/main" id="{52251C28-4C91-47AA-33C0-A9ECD41BD549}"/>
              </a:ext>
            </a:extLst>
          </p:cNvPr>
          <p:cNvSpPr txBox="1"/>
          <p:nvPr/>
        </p:nvSpPr>
        <p:spPr>
          <a:xfrm>
            <a:off x="2841107" y="5985854"/>
            <a:ext cx="2181860" cy="28533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100" b="1" spc="-10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</a:t>
            </a:r>
            <a:r>
              <a:rPr sz="1100" b="1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100" b="1" spc="-10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1130" marR="116839" indent="-114300">
              <a:lnSpc>
                <a:spcPct val="100000"/>
              </a:lnSpc>
              <a:spcBef>
                <a:spcPts val="695"/>
              </a:spcBef>
              <a:buChar char="•"/>
              <a:tabLst>
                <a:tab pos="151765" algn="l"/>
              </a:tabLst>
            </a:pP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From your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board 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state legislature,</a:t>
            </a:r>
            <a:r>
              <a:rPr sz="105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elected</a:t>
            </a:r>
          </a:p>
          <a:p>
            <a:pPr marL="151130" marR="5080">
              <a:lnSpc>
                <a:spcPct val="100000"/>
              </a:lnSpc>
            </a:pPr>
            <a:r>
              <a:rPr sz="1050" spc="-20" dirty="0">
                <a:latin typeface="Arial" panose="020B0604020202020204" pitchFamily="34" charset="0"/>
                <a:cs typeface="Arial" panose="020B0604020202020204" pitchFamily="34" charset="0"/>
              </a:rPr>
              <a:t>officials,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people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105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appoint</a:t>
            </a:r>
            <a:r>
              <a:rPr lang="en-US" sz="1050" spc="-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  set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policies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that directly </a:t>
            </a:r>
            <a:r>
              <a:rPr sz="1050" spc="-20" dirty="0">
                <a:latin typeface="Arial" panose="020B0604020202020204" pitchFamily="34" charset="0"/>
                <a:cs typeface="Arial" panose="020B0604020202020204" pitchFamily="34" charset="0"/>
              </a:rPr>
              <a:t>affect 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your work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students.</a:t>
            </a:r>
            <a:r>
              <a:rPr sz="10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collective voice of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more than  120,000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members,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can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influence those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who shape  critical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decisions on</a:t>
            </a:r>
            <a:r>
              <a:rPr sz="105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issues  such as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testing, evaluation,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licensure, and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funding.</a:t>
            </a:r>
          </a:p>
          <a:p>
            <a:pPr marL="151130" marR="254000" indent="-114300">
              <a:lnSpc>
                <a:spcPct val="100000"/>
              </a:lnSpc>
              <a:spcBef>
                <a:spcPts val="540"/>
              </a:spcBef>
              <a:buChar char="•"/>
              <a:tabLst>
                <a:tab pos="151765" algn="l"/>
              </a:tabLst>
            </a:pP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collective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educators’ voices</a:t>
            </a:r>
            <a:r>
              <a:rPr sz="105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are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heard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listened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when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policies are</a:t>
            </a:r>
            <a:r>
              <a:rPr sz="105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made.</a:t>
            </a:r>
          </a:p>
        </p:txBody>
      </p:sp>
      <p:sp>
        <p:nvSpPr>
          <p:cNvPr id="5" name="object 40">
            <a:extLst>
              <a:ext uri="{FF2B5EF4-FFF2-40B4-BE49-F238E27FC236}">
                <a16:creationId xmlns:a16="http://schemas.microsoft.com/office/drawing/2014/main" id="{7A0F2F4A-03C4-5A9A-8422-D4536A7608F9}"/>
              </a:ext>
            </a:extLst>
          </p:cNvPr>
          <p:cNvSpPr txBox="1"/>
          <p:nvPr/>
        </p:nvSpPr>
        <p:spPr>
          <a:xfrm>
            <a:off x="5410200" y="5985854"/>
            <a:ext cx="2294890" cy="284353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830"/>
              </a:spcBef>
            </a:pPr>
            <a:r>
              <a:rPr sz="1100" b="1" spc="-10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</a:t>
            </a:r>
            <a:r>
              <a:rPr sz="1100" b="1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100" b="1" spc="-35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1746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5080" indent="-113664">
              <a:lnSpc>
                <a:spcPct val="100000"/>
              </a:lnSpc>
              <a:spcBef>
                <a:spcPts val="695"/>
              </a:spcBef>
              <a:buChar char="•"/>
              <a:tabLst>
                <a:tab pos="127000" algn="l"/>
              </a:tabLst>
            </a:pP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Membership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sz="105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050" spc="-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forces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fellow educators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make a 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difference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in social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justice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equity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issues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5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students.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74930" indent="-113664">
              <a:lnSpc>
                <a:spcPct val="100000"/>
              </a:lnSpc>
              <a:spcBef>
                <a:spcPts val="540"/>
              </a:spcBef>
              <a:buChar char="•"/>
              <a:tabLst>
                <a:tab pos="127000" algn="l"/>
              </a:tabLst>
            </a:pP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representation at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the  bargaining table,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liability  insurance,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representation,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more,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OEA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provides 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advice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sz="105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advocacy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on a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range of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issues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face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as  an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educator. </a:t>
            </a:r>
            <a:r>
              <a:rPr sz="1050" spc="-3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5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283210">
              <a:lnSpc>
                <a:spcPct val="100000"/>
              </a:lnSpc>
            </a:pP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on salary,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student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conditions, contract  compliance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enforcement, 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50" spc="-5" dirty="0">
                <a:latin typeface="Arial" panose="020B0604020202020204" pitchFamily="34" charset="0"/>
                <a:cs typeface="Arial" panose="020B0604020202020204" pitchFamily="34" charset="0"/>
              </a:rPr>
              <a:t>retirement </a:t>
            </a:r>
            <a:r>
              <a:rPr sz="1050" spc="-10" dirty="0">
                <a:latin typeface="Arial" panose="020B0604020202020204" pitchFamily="34" charset="0"/>
                <a:cs typeface="Arial" panose="020B0604020202020204" pitchFamily="34" charset="0"/>
              </a:rPr>
              <a:t>benefits.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1">
            <a:extLst>
              <a:ext uri="{FF2B5EF4-FFF2-40B4-BE49-F238E27FC236}">
                <a16:creationId xmlns:a16="http://schemas.microsoft.com/office/drawing/2014/main" id="{6BF816D8-4027-83D5-D169-F65D50AD45DE}"/>
              </a:ext>
            </a:extLst>
          </p:cNvPr>
          <p:cNvSpPr txBox="1"/>
          <p:nvPr/>
        </p:nvSpPr>
        <p:spPr>
          <a:xfrm>
            <a:off x="1524000" y="9327510"/>
            <a:ext cx="3200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algn="ctr">
              <a:lnSpc>
                <a:spcPct val="100000"/>
              </a:lnSpc>
              <a:spcBef>
                <a:spcPts val="1215"/>
              </a:spcBef>
            </a:pPr>
            <a:r>
              <a:rPr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membership@ohea.org</a:t>
            </a:r>
            <a:r>
              <a:rPr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sz="12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1-844-632-4636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8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2E3CD24E03B94D9E299C01D606D2A4" ma:contentTypeVersion="15" ma:contentTypeDescription="Create a new document." ma:contentTypeScope="" ma:versionID="95d39450e44c5c91bfd723f454e7fc68">
  <xsd:schema xmlns:xsd="http://www.w3.org/2001/XMLSchema" xmlns:xs="http://www.w3.org/2001/XMLSchema" xmlns:p="http://schemas.microsoft.com/office/2006/metadata/properties" xmlns:ns2="292dcb82-c998-40c8-ba8d-01502731b5b8" xmlns:ns3="3d91fff0-cfe8-4662-a43e-734d3fcb3722" targetNamespace="http://schemas.microsoft.com/office/2006/metadata/properties" ma:root="true" ma:fieldsID="179810351fa6658a58f678673168bf70" ns2:_="" ns3:_="">
    <xsd:import namespace="292dcb82-c998-40c8-ba8d-01502731b5b8"/>
    <xsd:import namespace="3d91fff0-cfe8-4662-a43e-734d3fcb37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" minOccurs="0"/>
                <xsd:element ref="ns2:_Flow_SignoffStatu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dcb82-c998-40c8-ba8d-01502731b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Date" ma:index="16" nillable="true" ma:displayName="Date" ma:format="DateOnly" ma:internalName="Date">
      <xsd:simpleType>
        <xsd:restriction base="dms:DateTime"/>
      </xsd:simpleType>
    </xsd:element>
    <xsd:element name="_Flow_SignoffStatus" ma:index="17" nillable="true" ma:displayName="Sign-off status" ma:internalName="_x0024_Resources_x003a_core_x002c_Signoff_Status_x003b_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1fff0-cfe8-4662-a43e-734d3fcb37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292dcb82-c998-40c8-ba8d-01502731b5b8" xsi:nil="true"/>
    <_Flow_SignoffStatus xmlns="292dcb82-c998-40c8-ba8d-01502731b5b8" xsi:nil="true"/>
    <SharedWithUsers xmlns="3d91fff0-cfe8-4662-a43e-734d3fcb372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50B73AF-5153-4F30-BAA0-E10777417F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BB7773-74AF-45D1-84BD-79F573CA8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dcb82-c998-40c8-ba8d-01502731b5b8"/>
    <ds:schemaRef ds:uri="3d91fff0-cfe8-4662-a43e-734d3fcb37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02BDE4-DD42-40C0-B047-0ECD3EC8502A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3d91fff0-cfe8-4662-a43e-734d3fcb3722"/>
    <ds:schemaRef ds:uri="292dcb82-c998-40c8-ba8d-01502731b5b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254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Raleway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ADVOCATE.  YOUR PARTNER.  YOUR OEA.</dc:title>
  <cp:lastModifiedBy>Tallarico, Kimberly [OH]</cp:lastModifiedBy>
  <cp:revision>6</cp:revision>
  <dcterms:created xsi:type="dcterms:W3CDTF">2019-06-12T22:49:01Z</dcterms:created>
  <dcterms:modified xsi:type="dcterms:W3CDTF">2023-04-12T12:37:48Z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2019-06-12T00:00:00Z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2019-06-12T00:00:00Z</vt:filetime>
  </property>
  <property fmtid="{D5CDD505-2E9C-101B-9397-08002B2CF9AE}" pid="5" name="ContentTypeId">
    <vt:lpwstr>0x010100B52E3CD24E03B94D9E299C01D606D2A4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