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694"/>
  </p:normalViewPr>
  <p:slideViewPr>
    <p:cSldViewPr>
      <p:cViewPr>
        <p:scale>
          <a:sx n="90" d="100"/>
          <a:sy n="90" d="100"/>
        </p:scale>
        <p:origin x="3296" y="-4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0EEE7F-EEFE-4848-B4A9-7824A84144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346" y="183642"/>
            <a:ext cx="7383708" cy="9691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600" y="585216"/>
            <a:ext cx="7315200" cy="1645920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600" y="585216"/>
            <a:ext cx="7315200" cy="1645920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embership@ohea.or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8">
            <a:extLst>
              <a:ext uri="{FF2B5EF4-FFF2-40B4-BE49-F238E27FC236}">
                <a16:creationId xmlns:a16="http://schemas.microsoft.com/office/drawing/2014/main" id="{FA57A28D-2C20-4036-A7C4-B26B1BD5B36B}"/>
              </a:ext>
            </a:extLst>
          </p:cNvPr>
          <p:cNvSpPr txBox="1"/>
          <p:nvPr/>
        </p:nvSpPr>
        <p:spPr>
          <a:xfrm>
            <a:off x="328093" y="5715001"/>
            <a:ext cx="2125781" cy="285334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830"/>
              </a:spcBef>
            </a:pPr>
            <a:r>
              <a:rPr sz="1100" b="1" dirty="0">
                <a:solidFill>
                  <a:srgbClr val="17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and</a:t>
            </a:r>
            <a:r>
              <a:rPr sz="1100" b="1" spc="-15" dirty="0">
                <a:solidFill>
                  <a:srgbClr val="17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5" dirty="0">
                <a:solidFill>
                  <a:srgbClr val="17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Relationships: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364" marR="5080" indent="-113664">
              <a:lnSpc>
                <a:spcPct val="100000"/>
              </a:lnSpc>
              <a:spcBef>
                <a:spcPts val="695"/>
              </a:spcBef>
              <a:buChar char="•"/>
              <a:tabLst>
                <a:tab pos="127000" algn="l"/>
              </a:tabLst>
            </a:pPr>
            <a:r>
              <a:rPr sz="1050" spc="-20" dirty="0">
                <a:latin typeface="Arial" panose="020B0604020202020204" pitchFamily="34" charset="0"/>
                <a:cs typeface="Arial" panose="020B0604020202020204" pitchFamily="34" charset="0"/>
              </a:rPr>
              <a:t>You’re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never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your own.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OEA  is a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community of experienced  professionals. </a:t>
            </a:r>
            <a:r>
              <a:rPr sz="1050" spc="-35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will make 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connections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fellow  members at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school, as  well as with more than</a:t>
            </a:r>
            <a:r>
              <a:rPr sz="1050" spc="-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120,000 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members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across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Ohio</a:t>
            </a:r>
            <a:r>
              <a:rPr sz="105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126364" marR="266700">
              <a:lnSpc>
                <a:spcPct val="100000"/>
              </a:lnSpc>
            </a:pP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network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of over</a:t>
            </a:r>
            <a:r>
              <a:rPr sz="105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3-million 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members nationwide.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364" marR="118110" indent="-113664">
              <a:lnSpc>
                <a:spcPct val="100000"/>
              </a:lnSpc>
              <a:spcBef>
                <a:spcPts val="540"/>
              </a:spcBef>
              <a:buChar char="•"/>
              <a:tabLst>
                <a:tab pos="127000" algn="l"/>
              </a:tabLst>
            </a:pP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variety of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online  and </a:t>
            </a:r>
            <a:r>
              <a:rPr sz="1050" spc="-25" dirty="0">
                <a:latin typeface="Arial" panose="020B0604020202020204" pitchFamily="34" charset="0"/>
                <a:cs typeface="Arial" panose="020B0604020202020204" pitchFamily="34" charset="0"/>
              </a:rPr>
              <a:t>offline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tools,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have 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valuable</a:t>
            </a:r>
            <a:r>
              <a:rPr sz="105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resources  on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classroom management, 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lesson planning, job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training, 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and a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host of other</a:t>
            </a:r>
            <a:r>
              <a:rPr sz="105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topics.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39">
            <a:extLst>
              <a:ext uri="{FF2B5EF4-FFF2-40B4-BE49-F238E27FC236}">
                <a16:creationId xmlns:a16="http://schemas.microsoft.com/office/drawing/2014/main" id="{BF7883F6-217A-40D7-B5AD-D50B746E7507}"/>
              </a:ext>
            </a:extLst>
          </p:cNvPr>
          <p:cNvSpPr txBox="1"/>
          <p:nvPr/>
        </p:nvSpPr>
        <p:spPr>
          <a:xfrm>
            <a:off x="2841107" y="5715000"/>
            <a:ext cx="2181860" cy="285334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100" b="1" spc="-10" dirty="0">
                <a:solidFill>
                  <a:srgbClr val="17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 </a:t>
            </a:r>
            <a:r>
              <a:rPr sz="1100" b="1" dirty="0">
                <a:solidFill>
                  <a:srgbClr val="17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100" b="1" spc="-10" dirty="0">
                <a:solidFill>
                  <a:srgbClr val="17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Power: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1130" marR="116839" indent="-114300">
              <a:lnSpc>
                <a:spcPct val="100000"/>
              </a:lnSpc>
              <a:spcBef>
                <a:spcPts val="695"/>
              </a:spcBef>
              <a:buChar char="•"/>
              <a:tabLst>
                <a:tab pos="151765" algn="l"/>
              </a:tabLst>
            </a:pP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From your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school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board 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state legislature,</a:t>
            </a:r>
            <a:r>
              <a:rPr sz="105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elected</a:t>
            </a:r>
          </a:p>
          <a:p>
            <a:pPr marL="151130" marR="5080">
              <a:lnSpc>
                <a:spcPct val="100000"/>
              </a:lnSpc>
            </a:pPr>
            <a:r>
              <a:rPr sz="1050" spc="-20" dirty="0">
                <a:latin typeface="Arial" panose="020B0604020202020204" pitchFamily="34" charset="0"/>
                <a:cs typeface="Arial" panose="020B0604020202020204" pitchFamily="34" charset="0"/>
              </a:rPr>
              <a:t>officials,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and people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sz="105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appoint</a:t>
            </a:r>
            <a:r>
              <a:rPr lang="en-US" sz="1050" spc="-5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  set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policies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that directly </a:t>
            </a:r>
            <a:r>
              <a:rPr sz="1050" spc="-20" dirty="0">
                <a:latin typeface="Arial" panose="020B0604020202020204" pitchFamily="34" charset="0"/>
                <a:cs typeface="Arial" panose="020B0604020202020204" pitchFamily="34" charset="0"/>
              </a:rPr>
              <a:t>affect 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your work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students.</a:t>
            </a:r>
            <a:r>
              <a:rPr sz="10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collective voice of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more than  120,000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members,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can 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influence those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who shape  critical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policy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decisions on</a:t>
            </a:r>
            <a:r>
              <a:rPr sz="1050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issues  such as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testing, evaluation, 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licensure, and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funding.</a:t>
            </a:r>
          </a:p>
          <a:p>
            <a:pPr marL="151130" marR="254000" indent="-114300">
              <a:lnSpc>
                <a:spcPct val="100000"/>
              </a:lnSpc>
              <a:spcBef>
                <a:spcPts val="540"/>
              </a:spcBef>
              <a:buChar char="•"/>
              <a:tabLst>
                <a:tab pos="151765" algn="l"/>
              </a:tabLst>
            </a:pP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collective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mission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to 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educators’ voices</a:t>
            </a:r>
            <a:r>
              <a:rPr sz="105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are 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heard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listened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when 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education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policies are</a:t>
            </a:r>
            <a:r>
              <a:rPr sz="105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made.</a:t>
            </a:r>
          </a:p>
        </p:txBody>
      </p:sp>
      <p:sp>
        <p:nvSpPr>
          <p:cNvPr id="8" name="object 40">
            <a:extLst>
              <a:ext uri="{FF2B5EF4-FFF2-40B4-BE49-F238E27FC236}">
                <a16:creationId xmlns:a16="http://schemas.microsoft.com/office/drawing/2014/main" id="{ADCE73BC-382C-4475-B19D-E1BEDFACD629}"/>
              </a:ext>
            </a:extLst>
          </p:cNvPr>
          <p:cNvSpPr txBox="1"/>
          <p:nvPr/>
        </p:nvSpPr>
        <p:spPr>
          <a:xfrm>
            <a:off x="5410200" y="5715000"/>
            <a:ext cx="2294890" cy="284353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830"/>
              </a:spcBef>
            </a:pPr>
            <a:r>
              <a:rPr sz="1100" b="1" spc="-10" dirty="0">
                <a:solidFill>
                  <a:srgbClr val="17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 </a:t>
            </a:r>
            <a:r>
              <a:rPr sz="1100" b="1" dirty="0">
                <a:solidFill>
                  <a:srgbClr val="17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100" b="1" spc="-35" dirty="0">
                <a:solidFill>
                  <a:srgbClr val="17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10" dirty="0">
                <a:solidFill>
                  <a:srgbClr val="17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Advocacy: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364" marR="5080" indent="-113664">
              <a:lnSpc>
                <a:spcPct val="100000"/>
              </a:lnSpc>
              <a:spcBef>
                <a:spcPts val="695"/>
              </a:spcBef>
              <a:buChar char="•"/>
              <a:tabLst>
                <a:tab pos="127000" algn="l"/>
              </a:tabLst>
            </a:pP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Membership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means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join</a:t>
            </a:r>
            <a:r>
              <a:rPr sz="105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forces 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fellow educators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make a 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difference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in social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justice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and 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equity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issues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05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students.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364" marR="74930" indent="-113664">
              <a:lnSpc>
                <a:spcPct val="100000"/>
              </a:lnSpc>
              <a:spcBef>
                <a:spcPts val="540"/>
              </a:spcBef>
              <a:buChar char="•"/>
              <a:tabLst>
                <a:tab pos="127000" algn="l"/>
              </a:tabLst>
            </a:pP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representation at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the  bargaining table,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liability  insurance,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legal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representation, 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and more,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OEA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provides 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advice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  <a:r>
              <a:rPr sz="105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advocacy 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on a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range of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issues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face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as  an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educator. </a:t>
            </a:r>
            <a:r>
              <a:rPr sz="1050" spc="-35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5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voice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364" marR="283210">
              <a:lnSpc>
                <a:spcPct val="100000"/>
              </a:lnSpc>
            </a:pP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on salary,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working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5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student 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conditions, contract  compliance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enforcement, 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retirement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benefits.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41">
            <a:extLst>
              <a:ext uri="{FF2B5EF4-FFF2-40B4-BE49-F238E27FC236}">
                <a16:creationId xmlns:a16="http://schemas.microsoft.com/office/drawing/2014/main" id="{7ADFC866-6848-4F1F-B17D-998B79D7F87B}"/>
              </a:ext>
            </a:extLst>
          </p:cNvPr>
          <p:cNvSpPr txBox="1"/>
          <p:nvPr/>
        </p:nvSpPr>
        <p:spPr>
          <a:xfrm>
            <a:off x="2629758" y="9296732"/>
            <a:ext cx="48907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1470">
              <a:lnSpc>
                <a:spcPct val="100000"/>
              </a:lnSpc>
              <a:spcBef>
                <a:spcPts val="1215"/>
              </a:spcBef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membership@ohea.org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1-844-632-4636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6B834C-F8E2-544A-8BEA-B57A2315F9E3}"/>
              </a:ext>
            </a:extLst>
          </p:cNvPr>
          <p:cNvSpPr txBox="1"/>
          <p:nvPr/>
        </p:nvSpPr>
        <p:spPr>
          <a:xfrm>
            <a:off x="1339702" y="4040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0AC637-4783-8247-B4B9-B3A36051E106}"/>
              </a:ext>
            </a:extLst>
          </p:cNvPr>
          <p:cNvSpPr txBox="1"/>
          <p:nvPr/>
        </p:nvSpPr>
        <p:spPr>
          <a:xfrm>
            <a:off x="233916" y="531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42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2E3CD24E03B94D9E299C01D606D2A4" ma:contentTypeVersion="15" ma:contentTypeDescription="Create a new document." ma:contentTypeScope="" ma:versionID="95d39450e44c5c91bfd723f454e7fc68">
  <xsd:schema xmlns:xsd="http://www.w3.org/2001/XMLSchema" xmlns:xs="http://www.w3.org/2001/XMLSchema" xmlns:p="http://schemas.microsoft.com/office/2006/metadata/properties" xmlns:ns2="292dcb82-c998-40c8-ba8d-01502731b5b8" xmlns:ns3="3d91fff0-cfe8-4662-a43e-734d3fcb3722" targetNamespace="http://schemas.microsoft.com/office/2006/metadata/properties" ma:root="true" ma:fieldsID="179810351fa6658a58f678673168bf70" ns2:_="" ns3:_="">
    <xsd:import namespace="292dcb82-c998-40c8-ba8d-01502731b5b8"/>
    <xsd:import namespace="3d91fff0-cfe8-4662-a43e-734d3fcb37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Date" minOccurs="0"/>
                <xsd:element ref="ns2:_Flow_SignoffStatu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dcb82-c998-40c8-ba8d-01502731b5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Date" ma:index="16" nillable="true" ma:displayName="Date" ma:format="DateOnly" ma:internalName="Date">
      <xsd:simpleType>
        <xsd:restriction base="dms:DateTime"/>
      </xsd:simpleType>
    </xsd:element>
    <xsd:element name="_Flow_SignoffStatus" ma:index="17" nillable="true" ma:displayName="Sign-off status" ma:internalName="_x0024_Resources_x003a_core_x002c_Signoff_Status_x003b_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91fff0-cfe8-4662-a43e-734d3fcb372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292dcb82-c998-40c8-ba8d-01502731b5b8" xsi:nil="true"/>
    <_Flow_SignoffStatus xmlns="292dcb82-c998-40c8-ba8d-01502731b5b8" xsi:nil="true"/>
    <SharedWithUsers xmlns="3d91fff0-cfe8-4662-a43e-734d3fcb3722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50B73AF-5153-4F30-BAA0-E10777417F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BB7773-74AF-45D1-84BD-79F573CA84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2dcb82-c998-40c8-ba8d-01502731b5b8"/>
    <ds:schemaRef ds:uri="3d91fff0-cfe8-4662-a43e-734d3fcb37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02BDE4-DD42-40C0-B047-0ECD3EC8502A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3d91fff0-cfe8-4662-a43e-734d3fcb3722"/>
    <ds:schemaRef ds:uri="292dcb82-c998-40c8-ba8d-01502731b5b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252</Words>
  <Application>Microsoft Macintosh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Raleway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ADVOCATE.  YOUR PARTNER.  YOUR OEA.</dc:title>
  <cp:lastModifiedBy>Amy Carruthers</cp:lastModifiedBy>
  <cp:revision>2</cp:revision>
  <dcterms:created xsi:type="dcterms:W3CDTF">2019-06-12T22:49:01Z</dcterms:created>
  <dcterms:modified xsi:type="dcterms:W3CDTF">2021-06-03T17:16:58Z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2019-06-12T00:00:00Z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2019-06-12T00:00:00Z</vt:filetime>
  </property>
  <property fmtid="{D5CDD505-2E9C-101B-9397-08002B2CF9AE}" pid="5" name="ContentTypeId">
    <vt:lpwstr>0x010100B52E3CD24E03B94D9E299C01D606D2A4</vt:lpwstr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